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61" r:id="rId16"/>
    <p:sldId id="362" r:id="rId17"/>
    <p:sldId id="367" r:id="rId18"/>
    <p:sldId id="360" r:id="rId19"/>
    <p:sldId id="372" r:id="rId20"/>
    <p:sldId id="370" r:id="rId21"/>
    <p:sldId id="373" r:id="rId22"/>
    <p:sldId id="369" r:id="rId23"/>
    <p:sldId id="371" r:id="rId24"/>
    <p:sldId id="374" r:id="rId25"/>
    <p:sldId id="375" r:id="rId26"/>
    <p:sldId id="376" r:id="rId27"/>
    <p:sldId id="377" r:id="rId28"/>
    <p:sldId id="352" r:id="rId29"/>
    <p:sldId id="379" r:id="rId30"/>
    <p:sldId id="378" r:id="rId31"/>
    <p:sldId id="380" r:id="rId32"/>
    <p:sldId id="381" r:id="rId33"/>
    <p:sldId id="382" r:id="rId34"/>
    <p:sldId id="353" r:id="rId35"/>
    <p:sldId id="383" r:id="rId36"/>
    <p:sldId id="384" r:id="rId37"/>
    <p:sldId id="358" r:id="rId38"/>
    <p:sldId id="357" r:id="rId39"/>
    <p:sldId id="385" r:id="rId40"/>
    <p:sldId id="359" r:id="rId41"/>
    <p:sldId id="386" r:id="rId42"/>
    <p:sldId id="387" r:id="rId43"/>
    <p:sldId id="388" r:id="rId44"/>
    <p:sldId id="389" r:id="rId45"/>
    <p:sldId id="368" r:id="rId4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AFA"/>
    <a:srgbClr val="FFFFFF"/>
    <a:srgbClr val="F5F5F5"/>
    <a:srgbClr val="0072C7"/>
    <a:srgbClr val="F94F00"/>
    <a:srgbClr val="CE0368"/>
    <a:srgbClr val="464646"/>
    <a:srgbClr val="FFB310"/>
    <a:srgbClr val="D73285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1" autoAdjust="0"/>
    <p:restoredTop sz="89057" autoAdjust="0"/>
  </p:normalViewPr>
  <p:slideViewPr>
    <p:cSldViewPr snapToGrid="0" showGuides="1">
      <p:cViewPr varScale="1">
        <p:scale>
          <a:sx n="132" d="100"/>
          <a:sy n="132" d="100"/>
        </p:scale>
        <p:origin x="1676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24/06/2025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24/06/2025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24/06/2025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3524"/>
            <a:ext cx="11231562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are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57035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89798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76331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410568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57035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89798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91100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408756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57035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89798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91843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405488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39 936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30 189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C.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67775"/>
              </p:ext>
            </p:extLst>
          </p:nvPr>
        </p:nvGraphicFramePr>
        <p:xfrm>
          <a:off x="7823180" y="4497815"/>
          <a:ext cx="3447022" cy="1188720"/>
        </p:xfrm>
        <a:graphic>
          <a:graphicData uri="http://schemas.openxmlformats.org/drawingml/2006/table">
            <a:tbl>
              <a:tblPr/>
              <a:tblGrid>
                <a:gridCol w="3447022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</a:rPr>
              <a:t>Binary Categorical Variables 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Province is a categorical variable, not continuous ⇒ Pearson is not applicable.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accent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accent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accent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</a:t>
            </a:r>
            <a:r>
              <a:rPr lang="en-US" sz="2400" dirty="0">
                <a:solidFill>
                  <a:srgbClr val="0072C7"/>
                </a:solidFill>
              </a:rPr>
              <a:t>Association Type – Approaches by Variable Type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53596" y="1402291"/>
            <a:ext cx="11010361" cy="346274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89530"/>
              </p:ext>
            </p:extLst>
          </p:nvPr>
        </p:nvGraphicFramePr>
        <p:xfrm>
          <a:off x="717525" y="1769617"/>
          <a:ext cx="10682504" cy="272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Point-</a:t>
                      </a:r>
                      <a:r>
                        <a:rPr lang="fr-BE" sz="1700" b="1" dirty="0" err="1"/>
                        <a:t>Biserial</a:t>
                      </a:r>
                      <a:r>
                        <a:rPr lang="fr-BE" sz="1700" b="1" dirty="0"/>
                        <a:t> </a:t>
                      </a:r>
                      <a:r>
                        <a:rPr lang="fr-BE" sz="1700" b="1" dirty="0" err="1"/>
                        <a:t>Correlation</a:t>
                      </a:r>
                      <a:r>
                        <a:rPr lang="fr-BE" sz="1700" dirty="0"/>
                        <a:t>, 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ANOVA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Kruskal-Wallis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Phi coefficient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Cramér’s V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Pearson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Spearman</a:t>
                      </a:r>
                      <a:r>
                        <a:rPr lang="fr-BE" sz="1700"/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78" y="732888"/>
            <a:ext cx="6244645" cy="612511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75A8A1-50C7-4285-1911-2D2853A0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74749"/>
              </p:ext>
            </p:extLst>
          </p:nvPr>
        </p:nvGraphicFramePr>
        <p:xfrm>
          <a:off x="5120640" y="7282732"/>
          <a:ext cx="10280939" cy="3749040"/>
        </p:xfrm>
        <a:graphic>
          <a:graphicData uri="http://schemas.openxmlformats.org/drawingml/2006/table">
            <a:tbl>
              <a:tblPr/>
              <a:tblGrid>
                <a:gridCol w="3270539">
                  <a:extLst>
                    <a:ext uri="{9D8B030D-6E8A-4147-A177-3AD203B41FA5}">
                      <a16:colId xmlns:a16="http://schemas.microsoft.com/office/drawing/2014/main" val="426111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088527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791557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BE"/>
                        <a:t>Variable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Correlation with 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Interpretation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76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dirty="0" err="1"/>
                        <a:t>bedroomCount</a:t>
                      </a:r>
                      <a:endParaRPr lang="fr-BE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 b="1" dirty="0"/>
                        <a:t>0.35</a:t>
                      </a:r>
                      <a:endParaRPr lang="fr-BE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bedrooms generally indicate higher property value. This is an expected relationship.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668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facedeCount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More facades often suggest better location or larger/more valuable properties.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744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epcScore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correlation; slightly better energy performance appears linked to higher prices.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5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bathroomCount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 impact; additional comfort adds perceived value.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01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208730"/>
              </p:ext>
            </p:extLst>
          </p:nvPr>
        </p:nvGraphicFramePr>
        <p:xfrm>
          <a:off x="6281420" y="1272362"/>
          <a:ext cx="5524500" cy="4632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481B34-85BB-39EA-5615-08B5CAF11AD8}"/>
              </a:ext>
            </a:extLst>
          </p:cNvPr>
          <p:cNvGraphicFramePr>
            <a:graphicFrameLocks noGrp="1"/>
          </p:cNvGraphicFramePr>
          <p:nvPr/>
        </p:nvGraphicFramePr>
        <p:xfrm>
          <a:off x="5120640" y="7282732"/>
          <a:ext cx="10280939" cy="3749040"/>
        </p:xfrm>
        <a:graphic>
          <a:graphicData uri="http://schemas.openxmlformats.org/drawingml/2006/table">
            <a:tbl>
              <a:tblPr/>
              <a:tblGrid>
                <a:gridCol w="3270539">
                  <a:extLst>
                    <a:ext uri="{9D8B030D-6E8A-4147-A177-3AD203B41FA5}">
                      <a16:colId xmlns:a16="http://schemas.microsoft.com/office/drawing/2014/main" val="426111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088527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791557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BE"/>
                        <a:t>Variable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Correlation with 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Interpretation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76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dirty="0" err="1"/>
                        <a:t>bedroomCount</a:t>
                      </a:r>
                      <a:endParaRPr lang="fr-BE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 b="1" dirty="0"/>
                        <a:t>0.35</a:t>
                      </a:r>
                      <a:endParaRPr lang="fr-BE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bedrooms generally indicate higher property value. This is an expected relationship.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668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facedeCount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More facades often suggest better location or larger/more valuable properties.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744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epcScore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correlation; slightly better energy performance appears linked to higher prices.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5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bathroomCount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 impact; additional comfort adds perceived value.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0189"/>
                  </a:ext>
                </a:extLst>
              </a:tr>
            </a:tbl>
          </a:graphicData>
        </a:graphic>
      </p:graphicFrame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and </a:t>
            </a:r>
            <a:r>
              <a:rPr lang="en-US" sz="2000" b="1" dirty="0"/>
              <a:t>bathroom count</a:t>
            </a:r>
            <a:r>
              <a:rPr lang="en-US" sz="2000" dirty="0"/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shows the strongest link to </a:t>
            </a:r>
            <a:r>
              <a:rPr lang="en-US" sz="2000" b="1" dirty="0"/>
              <a:t>price</a:t>
            </a:r>
            <a:r>
              <a:rPr lang="en-US" sz="2000" dirty="0"/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Facede</a:t>
            </a:r>
            <a:r>
              <a:rPr lang="en-US" sz="2000" b="1" dirty="0"/>
              <a:t> count</a:t>
            </a:r>
            <a:r>
              <a:rPr lang="en-US" sz="2000" dirty="0"/>
              <a:t> has a weak but visible correlation with </a:t>
            </a:r>
            <a:r>
              <a:rPr lang="en-US" sz="2000" b="1" dirty="0"/>
              <a:t>price</a:t>
            </a:r>
            <a:r>
              <a:rPr lang="en-US" sz="2000" dirty="0"/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EPC score</a:t>
            </a:r>
            <a:r>
              <a:rPr lang="en-US" sz="2000" dirty="0"/>
              <a:t>, </a:t>
            </a:r>
            <a:r>
              <a:rPr lang="en-US" sz="2000" b="1" dirty="0"/>
              <a:t>habitable surface</a:t>
            </a:r>
            <a:r>
              <a:rPr lang="en-US" sz="2000" dirty="0"/>
              <a:t>, and </a:t>
            </a:r>
            <a:r>
              <a:rPr lang="en-US" sz="2000" b="1" dirty="0"/>
              <a:t>toilet count</a:t>
            </a:r>
            <a:r>
              <a:rPr lang="en-US" sz="2000" dirty="0"/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Building year</a:t>
            </a:r>
            <a:r>
              <a:rPr lang="en-US" sz="2000" dirty="0"/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Postcode</a:t>
            </a:r>
            <a:r>
              <a:rPr lang="en-US" sz="2000" dirty="0"/>
              <a:t> has no linear relation to </a:t>
            </a:r>
            <a:r>
              <a:rPr lang="en-US" sz="2000" b="1" dirty="0"/>
              <a:t>price</a:t>
            </a:r>
            <a:r>
              <a:rPr lang="en-US" sz="2000" dirty="0"/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Conclusion</a:t>
            </a:r>
            <a:endParaRPr lang="en-US" sz="2000" dirty="0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9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2491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938869" y="5101736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Next steps</a:t>
            </a:r>
            <a:endParaRPr lang="en-US" sz="2000" dirty="0"/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Build a multivariate model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Engineer new features (e.g., price_per_m2, </a:t>
            </a:r>
            <a:r>
              <a:rPr lang="en-US" sz="2000" dirty="0" err="1"/>
              <a:t>building_age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Evaluate performance with </a:t>
            </a:r>
            <a:r>
              <a:rPr lang="fr-BE" sz="2000" dirty="0"/>
              <a:t>Root </a:t>
            </a:r>
            <a:r>
              <a:rPr lang="fr-BE" sz="2000" dirty="0" err="1"/>
              <a:t>Mean</a:t>
            </a:r>
            <a:r>
              <a:rPr lang="fr-BE" sz="2000" dirty="0"/>
              <a:t> </a:t>
            </a:r>
            <a:r>
              <a:rPr lang="fr-BE" sz="2000" dirty="0" err="1"/>
              <a:t>Squared</a:t>
            </a:r>
            <a:r>
              <a:rPr lang="fr-BE" sz="2000" dirty="0"/>
              <a:t> </a:t>
            </a:r>
            <a:r>
              <a:rPr lang="fr-BE" sz="2000" dirty="0" err="1"/>
              <a:t>Error</a:t>
            </a:r>
            <a:r>
              <a:rPr lang="fr-BE" sz="2000" dirty="0"/>
              <a:t> (RMSE), Coefficient of </a:t>
            </a:r>
            <a:r>
              <a:rPr lang="fr-BE" sz="2000" dirty="0" err="1"/>
              <a:t>Determination</a:t>
            </a:r>
            <a:r>
              <a:rPr lang="fr-BE" sz="2000" dirty="0"/>
              <a:t> (</a:t>
            </a:r>
            <a:r>
              <a:rPr lang="en-US" sz="2000" dirty="0"/>
              <a:t>R²),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/>
              <a:t>Greatest</a:t>
            </a:r>
            <a:r>
              <a:rPr lang="fr-BE" sz="2000" dirty="0"/>
              <a:t> Influence on Price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bedroomCount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chemeClr val="tx2"/>
                </a:solidFill>
              </a:rPr>
              <a:t>facede</a:t>
            </a:r>
            <a:r>
              <a:rPr lang="en-US" sz="1600" noProof="0" dirty="0">
                <a:solidFill>
                  <a:schemeClr val="tx2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/>
              <a:t>Least / </a:t>
            </a:r>
            <a:r>
              <a:rPr lang="fr-BE" sz="2000" dirty="0" err="1"/>
              <a:t>Negative</a:t>
            </a:r>
            <a:r>
              <a:rPr lang="fr-BE" sz="2000" dirty="0"/>
              <a:t> Influence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600" noProof="0" dirty="0">
                <a:solidFill>
                  <a:schemeClr val="tx2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42ED8ECA-B86D-B2C4-3846-D4B1C5037CC3}"/>
              </a:ext>
            </a:extLst>
          </p:cNvPr>
          <p:cNvSpPr/>
          <p:nvPr/>
        </p:nvSpPr>
        <p:spPr>
          <a:xfrm>
            <a:off x="14853992" y="1057784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08AB1-85E4-52FA-6A3E-5A65AADF2800}"/>
              </a:ext>
            </a:extLst>
          </p:cNvPr>
          <p:cNvSpPr txBox="1"/>
          <p:nvPr/>
        </p:nvSpPr>
        <p:spPr>
          <a:xfrm>
            <a:off x="15202848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/>
              <a:t>Explanation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Categorical features 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converts each category into binary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median to handle missing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a single preprocessing pipeline, ready to be integrated into a machine learning model.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/>
              <a:t>Result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→ All data (numerical + categorical) </a:t>
            </a:r>
            <a:r>
              <a:rPr lang="en-US" sz="1600" b="1" dirty="0"/>
              <a:t>becomes fully numeric </a:t>
            </a:r>
            <a:r>
              <a:rPr lang="en-US" sz="1600" dirty="0"/>
              <a:t>and model-compatible</a:t>
            </a:r>
            <a:br>
              <a:rPr lang="en-US" sz="1600" dirty="0"/>
            </a:br>
            <a:r>
              <a:rPr lang="en-US" sz="1600" dirty="0"/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/>
              <a:t>3.1 Plot the outliers (visually detect anomalies)  </a:t>
            </a:r>
            <a:endParaRPr lang="fr-BE" sz="1400" dirty="0"/>
          </a:p>
          <a:p>
            <a:r>
              <a:rPr lang="en-US" sz="1400" dirty="0"/>
              <a:t>3.2 Which variables would you delete and why?  </a:t>
            </a:r>
            <a:endParaRPr lang="fr-BE" sz="1400" dirty="0"/>
          </a:p>
          <a:p>
            <a:r>
              <a:rPr lang="en-US" sz="1400" dirty="0"/>
              <a:t>3.3 Create a histogram showing the number of properties by surface area  </a:t>
            </a:r>
            <a:endParaRPr lang="fr-BE" sz="1400" dirty="0"/>
          </a:p>
          <a:p>
            <a:r>
              <a:rPr lang="en-US" sz="1400" dirty="0"/>
              <a:t>3.4 In your opinion, which 5 variables are the most important and why?  </a:t>
            </a:r>
            <a:endParaRPr lang="fr-BE" sz="1400" dirty="0"/>
          </a:p>
          <a:p>
            <a:r>
              <a:rPr lang="en-US" sz="1400" dirty="0"/>
              <a:t>3.5 What are the most expensive municipalities in Belgium? (average price, median price, price per m&lt;sup&gt;2&lt;/sup&gt;)  </a:t>
            </a:r>
            <a:endParaRPr lang="fr-BE" sz="1400" dirty="0"/>
          </a:p>
          <a:p>
            <a:r>
              <a:rPr lang="en-US" sz="1400" dirty="0"/>
              <a:t>3.6 What are the most expensive municipalities in Wallonia?  </a:t>
            </a:r>
            <a:endParaRPr lang="fr-BE" sz="1400" dirty="0"/>
          </a:p>
          <a:p>
            <a:r>
              <a:rPr lang="en-US" sz="1400" dirty="0"/>
              <a:t>3.7 What are the most expensive municipalities in Flanders?  </a:t>
            </a:r>
            <a:endParaRPr lang="fr-BE" sz="1400" dirty="0"/>
          </a:p>
          <a:p>
            <a:r>
              <a:rPr lang="en-US" sz="1400" dirty="0"/>
              <a:t>3.8 What are the least expensive municipalities in Belgium?  </a:t>
            </a:r>
            <a:endParaRPr lang="fr-BE" sz="1400" dirty="0"/>
          </a:p>
          <a:p>
            <a:r>
              <a:rPr lang="en-US" sz="1400" dirty="0"/>
              <a:t>3.9 What are the least expensive municipalities in Wallonia?  </a:t>
            </a:r>
            <a:endParaRPr lang="fr-BE" sz="1400" dirty="0"/>
          </a:p>
          <a:p>
            <a:r>
              <a:rPr lang="en-US" sz="1400" dirty="0"/>
              <a:t>3.10 What are the least expensive municipalities in Flanders?</a:t>
            </a:r>
            <a:endParaRPr lang="fr-BE" sz="1400" dirty="0"/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28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Listings are located in </a:t>
            </a:r>
            <a:r>
              <a:rPr lang="en-US" sz="1600" b="1" dirty="0"/>
              <a:t>Brussels</a:t>
            </a:r>
            <a:r>
              <a:rPr lang="en-US" sz="1600" dirty="0"/>
              <a:t>, specifically </a:t>
            </a:r>
            <a:r>
              <a:rPr lang="en-US" sz="1600" b="1" dirty="0" err="1"/>
              <a:t>Etterbeek</a:t>
            </a:r>
            <a:r>
              <a:rPr lang="en-US" sz="1600" dirty="0"/>
              <a:t> and </a:t>
            </a:r>
            <a:r>
              <a:rPr lang="en-US" sz="1600" b="1" dirty="0"/>
              <a:t>Bruxelles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3675062" cy="38758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36750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 err="1">
                <a:solidFill>
                  <a:schemeClr val="tx2"/>
                </a:solidFill>
              </a:rPr>
              <a:t>monthlyCost</a:t>
            </a:r>
            <a:r>
              <a:rPr lang="en-US" sz="1400" noProof="0" dirty="0">
                <a:solidFill>
                  <a:schemeClr val="tx2"/>
                </a:solidFill>
              </a:rPr>
              <a:t>: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 err="1">
                <a:solidFill>
                  <a:schemeClr val="tx2"/>
                </a:solidFill>
              </a:rPr>
              <a:t>hasBalcony</a:t>
            </a:r>
            <a:r>
              <a:rPr lang="en-US" sz="1400" noProof="0" dirty="0">
                <a:solidFill>
                  <a:schemeClr val="tx2"/>
                </a:solidFill>
              </a:rPr>
              <a:t>, </a:t>
            </a:r>
            <a:r>
              <a:rPr lang="en-US" sz="1400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noProof="0" dirty="0">
                <a:solidFill>
                  <a:schemeClr val="tx2"/>
                </a:solidFill>
              </a:rPr>
              <a:t>, </a:t>
            </a:r>
            <a:r>
              <a:rPr lang="en-US" sz="1400" noProof="0" dirty="0" err="1">
                <a:solidFill>
                  <a:schemeClr val="tx2"/>
                </a:solidFill>
              </a:rPr>
              <a:t>parkingCountOutdoor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 err="1">
                <a:solidFill>
                  <a:schemeClr val="tx2"/>
                </a:solidFill>
              </a:rPr>
              <a:t>floorCount</a:t>
            </a:r>
            <a:r>
              <a:rPr lang="en-US" sz="1400" noProof="0" dirty="0">
                <a:solidFill>
                  <a:schemeClr val="tx2"/>
                </a:solidFill>
              </a:rPr>
              <a:t>: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noProof="0" dirty="0">
                <a:solidFill>
                  <a:schemeClr val="tx2"/>
                </a:solidFill>
              </a:rPr>
              <a:t>: potentially redundant with </a:t>
            </a:r>
            <a:r>
              <a:rPr lang="en-US" sz="1400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4300805" y="1006020"/>
            <a:ext cx="3237915" cy="38758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4300805" y="1468712"/>
            <a:ext cx="323791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4374147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4464531" y="1701798"/>
            <a:ext cx="270334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result from data entry errors and 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7648524" y="1006020"/>
            <a:ext cx="3237915" cy="38758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7648524" y="1468712"/>
            <a:ext cx="323791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7812250" y="1701798"/>
            <a:ext cx="270334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Reduce noise in the </a:t>
            </a:r>
            <a:r>
              <a:rPr lang="en-US" sz="1400" noProof="0" dirty="0" err="1">
                <a:solidFill>
                  <a:schemeClr val="tx2"/>
                </a:solidFill>
              </a:rPr>
              <a:t>modelImprove</a:t>
            </a:r>
            <a:r>
              <a:rPr lang="en-US" sz="1400" noProof="0" dirty="0">
                <a:solidFill>
                  <a:schemeClr val="tx2"/>
                </a:solidFill>
              </a:rPr>
              <a:t> training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overfitting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Focus on variables with meaningful, consistent 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7761394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1600" dirty="0" err="1"/>
              <a:t>Why</a:t>
            </a:r>
            <a:r>
              <a:rPr lang="fr-BE" sz="1600" dirty="0"/>
              <a:t> </a:t>
            </a:r>
            <a:r>
              <a:rPr lang="fr-BE" sz="1600" dirty="0" err="1"/>
              <a:t>delete</a:t>
            </a:r>
            <a:r>
              <a:rPr lang="fr-BE" sz="1600" dirty="0"/>
              <a:t> </a:t>
            </a:r>
            <a:r>
              <a:rPr lang="fr-BE" sz="1600" dirty="0" err="1"/>
              <a:t>them</a:t>
            </a:r>
            <a:r>
              <a:rPr lang="fr-BE" sz="1600" dirty="0"/>
              <a:t>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Create a histogram showing the number of properties by surface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06020"/>
            <a:ext cx="10990261" cy="471914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 err="1">
                <a:solidFill>
                  <a:schemeClr val="tx2"/>
                </a:solidFill>
              </a:rPr>
              <a:t>habitableSurface</a:t>
            </a:r>
            <a:endParaRPr lang="en-US" sz="1400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 err="1">
                <a:solidFill>
                  <a:schemeClr val="tx2"/>
                </a:solidFill>
              </a:rPr>
              <a:t>facedeCount</a:t>
            </a:r>
            <a:endParaRPr lang="en-US" sz="1400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subtype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 err="1">
                <a:solidFill>
                  <a:schemeClr val="tx2"/>
                </a:solidFill>
              </a:rPr>
              <a:t>postCode</a:t>
            </a:r>
            <a:r>
              <a:rPr lang="en-US" sz="1400" noProof="0" dirty="0">
                <a:solidFill>
                  <a:schemeClr val="tx2"/>
                </a:solidFill>
              </a:rPr>
              <a:t> 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location, one of the most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 Most expensive municipalities in Belgium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80457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 Top 10 most expensive municipalities (by average price</a:t>
            </a:r>
            <a:r>
              <a:rPr lang="en-US" sz="2800" noProof="0" dirty="0">
                <a:solidFill>
                  <a:schemeClr val="accent2"/>
                </a:solidFill>
              </a:rPr>
              <a:t>)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BF319-1C51-8DA5-D41E-E26DE157E4D9}"/>
              </a:ext>
            </a:extLst>
          </p:cNvPr>
          <p:cNvSpPr txBox="1"/>
          <p:nvPr/>
        </p:nvSpPr>
        <p:spPr>
          <a:xfrm>
            <a:off x="15162196" y="1704432"/>
            <a:ext cx="799378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💰 Top 10 most expensive municipalities (by average price):                      </a:t>
            </a:r>
            <a:r>
              <a:rPr lang="en-US" dirty="0" err="1"/>
              <a:t>average_price</a:t>
            </a:r>
            <a:r>
              <a:rPr lang="en-US" dirty="0"/>
              <a:t>  </a:t>
            </a:r>
            <a:r>
              <a:rPr lang="en-US" dirty="0" err="1"/>
              <a:t>median_price</a:t>
            </a:r>
            <a:r>
              <a:rPr lang="en-US" dirty="0"/>
              <a:t>  price_per_m2locality                                                       Knokke-Heist              1571032.0     1095000.0       10889.0Knokke                    1211940.0      870000.0        9849.0Uccle                      951340.0      650000.0        4453.0Ixelles                    932843.0      680000.0        4803.0Woluwe-Saint-Pierre        841123.0      670000.0        4191.0Bruxelles                  634045.0      407000.0        3832.0Antwerpen                  548453.0      365000.0        3823.0Woluwe-Saint-Lambert       508461.0      450000.0        4068.0Leuven                     489460.0      340000.0        6718.0Brugge                     487246.0      385000.0        3409.0C:\Users\Neo\</a:t>
            </a:r>
            <a:r>
              <a:rPr lang="en-US" dirty="0" err="1"/>
              <a:t>AppData</a:t>
            </a:r>
            <a:r>
              <a:rPr lang="en-US" dirty="0"/>
              <a:t>\Local\Temp\ipykernel_11428\1661998526.py:37: </a:t>
            </a:r>
            <a:r>
              <a:rPr lang="en-US" dirty="0" err="1"/>
              <a:t>FutureWarning</a:t>
            </a:r>
            <a:r>
              <a:rPr lang="en-US" dirty="0"/>
              <a:t>: Passing `palette` without assigning `hue` is deprecated and will be removed in v0.14.0. Assign the `y` variable to `hue` and set `legend=False` for the same effect.  </a:t>
            </a:r>
            <a:r>
              <a:rPr lang="en-US" dirty="0" err="1"/>
              <a:t>sns.barplot</a:t>
            </a:r>
            <a:r>
              <a:rPr lang="en-US" dirty="0"/>
              <a:t>(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98863-F632-8C1E-2A4A-45EA4D70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93" y="897689"/>
            <a:ext cx="9058036" cy="59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number of rows remained the same before and after applying </a:t>
            </a:r>
            <a:r>
              <a:rPr lang="en-US" sz="2000" dirty="0" err="1"/>
              <a:t>drop_duplicates</a:t>
            </a:r>
            <a:r>
              <a:rPr lang="en-US" sz="2000" dirty="0"/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ym typeface="Wingdings" panose="05000000000000000000" pitchFamily="2" charset="2"/>
              </a:rPr>
              <a:t>        This c</a:t>
            </a:r>
            <a:r>
              <a:rPr lang="en-US" sz="2000" dirty="0"/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9BC88-1B44-7188-F6D4-084F6B3F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93" y="897689"/>
            <a:ext cx="9058036" cy="59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4807</TotalTime>
  <Words>3729</Words>
  <Application>Microsoft Office PowerPoint</Application>
  <PresentationFormat>Widescreen</PresentationFormat>
  <Paragraphs>497</Paragraphs>
  <Slides>42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dataset with missing values removed   2.1 How many rows and columns are in the dataset? </vt:lpstr>
      <vt:lpstr>2.1 How many rows and columns are in the dataset? -  Missing data matrix</vt:lpstr>
      <vt:lpstr>2.2 a.What is the correlation between variables and the price?  (Pearson correlation 1/2) </vt:lpstr>
      <vt:lpstr>2.2 A. Feature Correlation with Price (Pearson correlation 2/2) </vt:lpstr>
      <vt:lpstr>2.2 C. Binary Categorical Variables (1/2)</vt:lpstr>
      <vt:lpstr>2.2 B. Binary Categorical Variables 1/2)</vt:lpstr>
      <vt:lpstr>2.2 B. Statistical Correlation: Province vs. Price (ANOVA / Kruskal-Wallis 1/2)</vt:lpstr>
      <vt:lpstr>2.2 B. Statistical Correlation: Province vs. Price (ANOVA / Kruskal-Wallis 2/2)</vt:lpstr>
      <vt:lpstr>2.2 C. Price distribution by Province</vt:lpstr>
      <vt:lpstr>2.2 Association Type – Approaches by Variable Type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Distribution visualization</vt:lpstr>
      <vt:lpstr>3.3 Create a histogram showing the number of properties by surface area </vt:lpstr>
      <vt:lpstr>3.4  Most Important Variables (and Why)</vt:lpstr>
      <vt:lpstr>3. Most expensive municipalities in Belgium</vt:lpstr>
      <vt:lpstr>3.9 Most &amp; Least Expensive per town</vt:lpstr>
      <vt:lpstr>3. Top 10 most expensive municipalities (by average price)</vt:lpstr>
      <vt:lpstr>Most &amp; Least Expensive per province</vt:lpstr>
      <vt:lpstr>3.6 What are the most expensive municipalities in Wallonia? </vt:lpstr>
      <vt:lpstr>3.7 What are the most expensive municipalities in Flanders? </vt:lpstr>
      <vt:lpstr>3.9 What are the least expensive municipalities in Wallonia? </vt:lpstr>
      <vt:lpstr>3.10 What are the least expensive municipalities in Wallonia?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269</cp:revision>
  <dcterms:created xsi:type="dcterms:W3CDTF">2024-05-06T12:06:53Z</dcterms:created>
  <dcterms:modified xsi:type="dcterms:W3CDTF">2025-06-25T00:06:37Z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